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10"/>
  </p:notesMasterIdLst>
  <p:sldIdLst>
    <p:sldId id="256" r:id="rId3"/>
    <p:sldId id="356" r:id="rId4"/>
    <p:sldId id="358" r:id="rId5"/>
    <p:sldId id="370" r:id="rId6"/>
    <p:sldId id="359" r:id="rId7"/>
    <p:sldId id="371" r:id="rId8"/>
    <p:sldId id="344" r:id="rId9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63" autoAdjust="0"/>
    <p:restoredTop sz="94640"/>
  </p:normalViewPr>
  <p:slideViewPr>
    <p:cSldViewPr>
      <p:cViewPr varScale="1">
        <p:scale>
          <a:sx n="69" d="100"/>
          <a:sy n="69" d="100"/>
        </p:scale>
        <p:origin x="80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5606"/>
          </a:xfrm>
          <a:prstGeom prst="rect">
            <a:avLst/>
          </a:prstGeom>
        </p:spPr>
        <p:txBody>
          <a:bodyPr vert="horz" lIns="90416" tIns="45208" rIns="90416" bIns="4520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5606"/>
          </a:xfrm>
          <a:prstGeom prst="rect">
            <a:avLst/>
          </a:prstGeom>
        </p:spPr>
        <p:txBody>
          <a:bodyPr vert="horz" lIns="90416" tIns="45208" rIns="90416" bIns="45208" rtlCol="0"/>
          <a:lstStyle>
            <a:lvl1pPr algn="r">
              <a:defRPr sz="1200"/>
            </a:lvl1pPr>
          </a:lstStyle>
          <a:p>
            <a:fld id="{E29DDFE0-02B6-474C-953E-B5CFEAD9A6AB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16" tIns="45208" rIns="90416" bIns="452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50875"/>
            <a:ext cx="5438775" cy="3887509"/>
          </a:xfrm>
          <a:prstGeom prst="rect">
            <a:avLst/>
          </a:prstGeom>
        </p:spPr>
        <p:txBody>
          <a:bodyPr vert="horz" lIns="90416" tIns="45208" rIns="90416" bIns="452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057"/>
            <a:ext cx="2946400" cy="495606"/>
          </a:xfrm>
          <a:prstGeom prst="rect">
            <a:avLst/>
          </a:prstGeom>
        </p:spPr>
        <p:txBody>
          <a:bodyPr vert="horz" lIns="90416" tIns="45208" rIns="90416" bIns="4520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057"/>
            <a:ext cx="2946400" cy="495606"/>
          </a:xfrm>
          <a:prstGeom prst="rect">
            <a:avLst/>
          </a:prstGeom>
        </p:spPr>
        <p:txBody>
          <a:bodyPr vert="horz" lIns="90416" tIns="45208" rIns="90416" bIns="45208" rtlCol="0" anchor="b"/>
          <a:lstStyle>
            <a:lvl1pPr algn="r">
              <a:defRPr sz="1200"/>
            </a:lvl1pPr>
          </a:lstStyle>
          <a:p>
            <a:fld id="{B4520DB7-872D-4655-8826-41F8B762F5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494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defTabSz="904159">
              <a:buClr>
                <a:srgbClr val="000000"/>
              </a:buClr>
              <a:defRPr/>
            </a:pPr>
            <a:fld id="{00000000-1234-1234-1234-123412341234}" type="slidenum">
              <a:rPr lang="ru-RU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04159">
                <a:buClr>
                  <a:srgbClr val="000000"/>
                </a:buClr>
                <a:defRPr/>
              </a:pPr>
              <a:t>4</a:t>
            </a:fld>
            <a:endParaRPr lang="ru-RU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061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 bwMode="auto">
          <a:xfrm>
            <a:off x="609600" y="3682080"/>
            <a:ext cx="109723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 bwMode="auto">
          <a:xfrm>
            <a:off x="623232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 bwMode="auto">
          <a:xfrm>
            <a:off x="623232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 bwMode="auto">
          <a:xfrm>
            <a:off x="60960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 bwMode="auto">
          <a:xfrm>
            <a:off x="4319520" y="160452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 bwMode="auto">
          <a:xfrm>
            <a:off x="8029440" y="160452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 bwMode="auto">
          <a:xfrm>
            <a:off x="8029440" y="368208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body"/>
          </p:nvPr>
        </p:nvSpPr>
        <p:spPr bwMode="auto">
          <a:xfrm>
            <a:off x="4319520" y="368208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7"/>
          <p:cNvSpPr>
            <a:spLocks noGrp="1"/>
          </p:cNvSpPr>
          <p:nvPr>
            <p:ph type="body"/>
          </p:nvPr>
        </p:nvSpPr>
        <p:spPr bwMode="auto">
          <a:xfrm>
            <a:off x="609600" y="368208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1" y="3602040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315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947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71" y="1710071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71" y="4589852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983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09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80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0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0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54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54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8044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158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556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80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75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808" y="2057403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135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80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75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808" y="2057403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9623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9873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48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43" y="365148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CC76C-80FC-417B-81EB-7D57C34472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2667-9FC5-442C-9FBF-C6AC88D5B5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794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 bwMode="auto">
          <a:xfrm>
            <a:off x="623232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ubTitle"/>
          </p:nvPr>
        </p:nvSpPr>
        <p:spPr bwMode="auto">
          <a:xfrm>
            <a:off x="609600" y="273600"/>
            <a:ext cx="1097232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 bwMode="auto">
          <a:xfrm>
            <a:off x="60960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 bwMode="auto">
          <a:xfrm>
            <a:off x="623232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 bwMode="auto">
          <a:xfrm>
            <a:off x="623232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 bwMode="auto">
          <a:xfrm>
            <a:off x="623232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22840"/>
            <a:ext cx="10972320" cy="1246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 bwMode="auto">
          <a:xfrm>
            <a:off x="623232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 bwMode="auto">
          <a:xfrm>
            <a:off x="609600" y="3682080"/>
            <a:ext cx="109723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hf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73600"/>
            <a:ext cx="1097232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0" indent="-324000" algn="l" defTabSz="914400" rtl="0" eaLnBrk="1" latinLnBrk="0" hangingPunct="1">
        <a:lnSpc>
          <a:spcPct val="90000"/>
        </a:lnSpc>
        <a:spcBef>
          <a:spcPts val="1417"/>
        </a:spcBef>
        <a:buClr>
          <a:srgbClr val="000000"/>
        </a:buClr>
        <a:buSzPct val="45000"/>
        <a:buFont typeface="Wingdings"/>
        <a:buChar char="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2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2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20" y="63567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>
              <a:buClrTx/>
              <a:buFontTx/>
              <a:buNone/>
            </a:pPr>
            <a:fld id="{82BCC76C-80FC-417B-81EB-7D57C344720F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914354">
                <a:buClrTx/>
                <a:buFontTx/>
                <a:buNone/>
              </a:pPr>
              <a:t>07.04.2022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73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7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>
              <a:buClrTx/>
              <a:buFontTx/>
              <a:buNone/>
            </a:pPr>
            <a:fld id="{DCEC2667-9FC5-442C-9FBF-C6AC88D5B5B4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914354"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158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 bwMode="auto">
          <a:xfrm>
            <a:off x="2594180" y="312990"/>
            <a:ext cx="8030980" cy="91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defRPr/>
            </a:pPr>
            <a:r>
              <a:rPr lang="ru-RU" b="1" spc="-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Правительство Свердловской области </a:t>
            </a:r>
            <a:endParaRPr lang="ru-RU" b="1" spc="-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>
              <a:lnSpc>
                <a:spcPct val="100000"/>
              </a:lnSpc>
              <a:defRPr/>
            </a:pPr>
            <a:endParaRPr lang="ru-RU" sz="700" b="1" spc="-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b="1" spc="-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Министерство образования и молодежной политики Свердловской области</a:t>
            </a:r>
          </a:p>
        </p:txBody>
      </p:sp>
      <p:sp>
        <p:nvSpPr>
          <p:cNvPr id="5" name="CustomShape 2"/>
          <p:cNvSpPr/>
          <p:nvPr/>
        </p:nvSpPr>
        <p:spPr bwMode="auto">
          <a:xfrm>
            <a:off x="191344" y="1628800"/>
            <a:ext cx="11688960" cy="2376264"/>
          </a:xfrm>
          <a:prstGeom prst="round2DiagRect">
            <a:avLst>
              <a:gd name="adj1" fmla="val 28962"/>
              <a:gd name="adj2" fmla="val 0"/>
            </a:avLst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lIns="90000" tIns="45000" rIns="90000" bIns="45000" anchor="ctr"/>
          <a:lstStyle/>
          <a:p>
            <a:pPr algn="ctr"/>
            <a:r>
              <a:rPr lang="ru-RU" altLang="ru-RU" sz="2800" b="1" dirty="0">
                <a:solidFill>
                  <a:srgbClr val="660033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примерных образовательных программах, обеспечивающих введение обновленных федеральных государственных образовательных стандартов начального и основного общего образования</a:t>
            </a:r>
            <a:endParaRPr lang="ru-RU" altLang="ru-RU" sz="2800" b="1" dirty="0">
              <a:solidFill>
                <a:srgbClr val="660033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6" name="CustomShape 3"/>
          <p:cNvSpPr/>
          <p:nvPr/>
        </p:nvSpPr>
        <p:spPr bwMode="auto">
          <a:xfrm>
            <a:off x="5274932" y="6381328"/>
            <a:ext cx="1833480" cy="63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defRPr/>
            </a:pPr>
            <a:r>
              <a:rPr lang="ru-RU" sz="1200" b="1" spc="-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Екатеринбург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1200" b="1" spc="-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2022 </a:t>
            </a:r>
            <a:r>
              <a:rPr lang="ru-RU" sz="1200" b="1" spc="-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</a:t>
            </a:r>
          </a:p>
        </p:txBody>
      </p:sp>
      <p:sp>
        <p:nvSpPr>
          <p:cNvPr id="7" name="CustomShape 4"/>
          <p:cNvSpPr/>
          <p:nvPr/>
        </p:nvSpPr>
        <p:spPr bwMode="auto">
          <a:xfrm>
            <a:off x="9691320" y="44640"/>
            <a:ext cx="933840" cy="36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  <a:defRPr/>
            </a:pPr>
            <a:endParaRPr lang="ru-RU" spc="-1" dirty="0">
              <a:solidFill>
                <a:srgbClr val="000000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8258" y="4365104"/>
            <a:ext cx="7662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u="sng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Журавлева </a:t>
            </a:r>
            <a:r>
              <a:rPr lang="ru-RU" i="1" u="sng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Нина Викторовна, </a:t>
            </a:r>
          </a:p>
          <a:p>
            <a:pPr algn="r"/>
            <a:r>
              <a:rPr lang="ru-RU" i="1" u="sng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Исполняющий обязанности </a:t>
            </a:r>
            <a:r>
              <a:rPr lang="ru-RU" i="1" u="sng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Министра образования </a:t>
            </a:r>
          </a:p>
          <a:p>
            <a:pPr algn="r"/>
            <a:r>
              <a:rPr lang="ru-RU" i="1" u="sng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</a:t>
            </a:r>
            <a:r>
              <a:rPr lang="ru-RU" i="1" u="sng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молодежной </a:t>
            </a:r>
            <a:r>
              <a:rPr lang="ru-RU" i="1" u="sng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политики Свердловской </a:t>
            </a:r>
            <a:r>
              <a:rPr lang="ru-RU" i="1" u="sng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Название 1"/>
          <p:cNvSpPr txBox="1">
            <a:spLocks noGrp="1"/>
          </p:cNvSpPr>
          <p:nvPr>
            <p:ph type="title"/>
          </p:nvPr>
        </p:nvSpPr>
        <p:spPr bwMode="auto">
          <a:xfrm>
            <a:off x="1847528" y="371914"/>
            <a:ext cx="9663113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286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 dirty="0" smtClean="0">
                <a:solidFill>
                  <a:srgbClr val="660033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ОБЕСПЕЧЕНИЕ ВВЕДЕНИЯ ОБНОВЛЕННЫХ СТАНДАРТОВ </a:t>
            </a:r>
            <a:endParaRPr lang="ru-RU" altLang="ru-RU" sz="2000" b="1" dirty="0">
              <a:solidFill>
                <a:srgbClr val="660033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340768"/>
            <a:ext cx="3472408" cy="3168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1338461"/>
            <a:ext cx="5904656" cy="33146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9496" y="4877337"/>
            <a:ext cx="9282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«п. 12 Разработка </a:t>
            </a:r>
            <a:r>
              <a:rPr lang="ru-RU" dirty="0"/>
              <a:t>и утверждение основных образовательных программ начального общего и основного общего образования на основе ФГОС НОО и ФГОС ООО с учетом примерных основных образовательных программ</a:t>
            </a:r>
            <a:r>
              <a:rPr lang="ru-RU" dirty="0" smtClean="0"/>
              <a:t>» </a:t>
            </a:r>
            <a:r>
              <a:rPr lang="ru-RU" b="1" dirty="0" smtClean="0">
                <a:solidFill>
                  <a:srgbClr val="FF0000"/>
                </a:solidFill>
              </a:rPr>
              <a:t>- </a:t>
            </a:r>
            <a:r>
              <a:rPr lang="en-US" b="1" dirty="0" smtClean="0">
                <a:solidFill>
                  <a:srgbClr val="FF0000"/>
                </a:solidFill>
              </a:rPr>
              <a:t>I-II </a:t>
            </a:r>
            <a:r>
              <a:rPr lang="ru-RU" b="1" dirty="0" smtClean="0">
                <a:solidFill>
                  <a:srgbClr val="FF0000"/>
                </a:solidFill>
              </a:rPr>
              <a:t>квартал 2022 года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623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2522959" y="339158"/>
            <a:ext cx="7677497" cy="52322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Примерные образовательные программы</a:t>
            </a:r>
            <a:endParaRPr lang="ru-RU" sz="2400" b="1" dirty="0">
              <a:solidFill>
                <a:srgbClr val="6600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9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0" y="242364"/>
            <a:ext cx="728133" cy="61595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340768"/>
            <a:ext cx="7248128" cy="9960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492896"/>
            <a:ext cx="8282880" cy="40494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120336" y="2636912"/>
            <a:ext cx="28381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https://fgosreestr.ru/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3212976"/>
            <a:ext cx="142875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025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фициальный сайт Правительства Свердловской област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20" y="102540"/>
            <a:ext cx="1539486" cy="113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2"/>
          <p:cNvSpPr txBox="1">
            <a:spLocks/>
          </p:cNvSpPr>
          <p:nvPr/>
        </p:nvSpPr>
        <p:spPr bwMode="auto">
          <a:xfrm>
            <a:off x="1206707" y="249525"/>
            <a:ext cx="10246544" cy="3877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Портал «Единое содержание общего образования» </a:t>
            </a:r>
            <a:endParaRPr lang="ru-RU" sz="2800" b="1" dirty="0">
              <a:solidFill>
                <a:srgbClr val="660066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981" y="5642145"/>
            <a:ext cx="21636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https:// </a:t>
            </a:r>
            <a:r>
              <a:rPr lang="ru-RU" sz="2000" b="1" dirty="0" smtClean="0">
                <a:solidFill>
                  <a:srgbClr val="7030A0"/>
                </a:solidFill>
              </a:rPr>
              <a:t>edsoo.ru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4903951"/>
            <a:ext cx="1628006" cy="17383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63" y="1239439"/>
            <a:ext cx="5168273" cy="36659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82044"/>
            <a:ext cx="6096000" cy="599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1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51584" y="478545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КОНСТРУКТОР РАБОЧИХ ПРОГРАММ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340767"/>
            <a:ext cx="3915646" cy="35387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990" y="1315228"/>
            <a:ext cx="4024006" cy="50665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812" y="1165511"/>
            <a:ext cx="2819604" cy="35188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807" y="2357759"/>
            <a:ext cx="4439218" cy="41737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5029206"/>
            <a:ext cx="13335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32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08" y="624581"/>
            <a:ext cx="9014312" cy="443198"/>
          </a:xfr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Мониторинг ФГОС НОО и ООО</a:t>
            </a:r>
            <a:endParaRPr lang="ru-RU" sz="3200" b="1" dirty="0">
              <a:solidFill>
                <a:srgbClr val="66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294027"/>
            <a:ext cx="9240169" cy="556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5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9921239-AEBC-4E2B-8F75-B7189869F59D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840" y="3068960"/>
            <a:ext cx="10972320" cy="672352"/>
          </a:xfrm>
        </p:spPr>
        <p:txBody>
          <a:bodyPr>
            <a:normAutofit/>
          </a:bodyPr>
          <a:lstStyle/>
          <a:p>
            <a:pPr marL="108000" indent="0" algn="ctr">
              <a:buNone/>
            </a:pPr>
            <a:r>
              <a:rPr lang="ru-RU" sz="4000" b="1" dirty="0">
                <a:solidFill>
                  <a:srgbClr val="002060"/>
                </a:solidFill>
              </a:rPr>
              <a:t>Благодарю за внимание! </a:t>
            </a:r>
          </a:p>
        </p:txBody>
      </p:sp>
      <p:sp>
        <p:nvSpPr>
          <p:cNvPr id="4" name="CustomShape 3"/>
          <p:cNvSpPr/>
          <p:nvPr/>
        </p:nvSpPr>
        <p:spPr bwMode="auto">
          <a:xfrm>
            <a:off x="5179260" y="6381328"/>
            <a:ext cx="1833480" cy="63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defRPr/>
            </a:pPr>
            <a:r>
              <a:rPr lang="ru-RU" sz="1200" b="1" spc="-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Екатеринбург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1200" b="1" spc="-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2022 </a:t>
            </a:r>
            <a:r>
              <a:rPr lang="ru-RU" sz="1200" b="1" spc="-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396545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5_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3160</TotalTime>
  <Words>115</Words>
  <Application>Microsoft Office PowerPoint</Application>
  <PresentationFormat>Широкоэкранный</PresentationFormat>
  <Paragraphs>21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DejaVu Sans</vt:lpstr>
      <vt:lpstr>Liberation Serif</vt:lpstr>
      <vt:lpstr>Symbol</vt:lpstr>
      <vt:lpstr>Times New Roman</vt:lpstr>
      <vt:lpstr>Wingdings</vt:lpstr>
      <vt:lpstr>Office Theme</vt:lpstr>
      <vt:lpstr>25_Тема Office</vt:lpstr>
      <vt:lpstr>Презентация PowerPoint</vt:lpstr>
      <vt:lpstr>ОБЕСПЕЧЕНИЕ ВВЕДЕНИЯ ОБНОВЛЕННЫХ СТАНДАРТОВ </vt:lpstr>
      <vt:lpstr>Презентация PowerPoint</vt:lpstr>
      <vt:lpstr>Презентация PowerPoint</vt:lpstr>
      <vt:lpstr>Презентация PowerPoint</vt:lpstr>
      <vt:lpstr>Мониторинг ФГОС НОО и ООО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</dc:creator>
  <cp:lastModifiedBy>Архипова Мария Павловна</cp:lastModifiedBy>
  <cp:revision>261</cp:revision>
  <cp:lastPrinted>2022-02-17T10:40:19Z</cp:lastPrinted>
  <dcterms:modified xsi:type="dcterms:W3CDTF">2022-04-07T06:45:18Z</dcterms:modified>
</cp:coreProperties>
</file>